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.jpg" ContentType="image/png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4" r:id="rId2"/>
    <p:sldId id="270" r:id="rId3"/>
    <p:sldId id="441" r:id="rId4"/>
    <p:sldId id="466" r:id="rId5"/>
    <p:sldId id="467" r:id="rId6"/>
    <p:sldId id="474" r:id="rId7"/>
    <p:sldId id="475" r:id="rId8"/>
    <p:sldId id="468" r:id="rId9"/>
    <p:sldId id="472" r:id="rId10"/>
    <p:sldId id="471" r:id="rId11"/>
    <p:sldId id="476" r:id="rId12"/>
    <p:sldId id="477" r:id="rId13"/>
    <p:sldId id="478" r:id="rId14"/>
    <p:sldId id="469" r:id="rId15"/>
    <p:sldId id="470" r:id="rId16"/>
    <p:sldId id="4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66"/>
            <p14:sldId id="467"/>
            <p14:sldId id="474"/>
            <p14:sldId id="475"/>
            <p14:sldId id="468"/>
            <p14:sldId id="472"/>
            <p14:sldId id="471"/>
            <p14:sldId id="476"/>
            <p14:sldId id="477"/>
            <p14:sldId id="478"/>
            <p14:sldId id="469"/>
            <p14:sldId id="470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BBE99-CBBB-1841-A933-19445768D7CC}" v="1" dt="2024-07-19T20:55:52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4626"/>
  </p:normalViewPr>
  <p:slideViewPr>
    <p:cSldViewPr snapToGrid="0" showGuides="1">
      <p:cViewPr varScale="1">
        <p:scale>
          <a:sx n="70" d="100"/>
          <a:sy n="70" d="100"/>
        </p:scale>
        <p:origin x="14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2024-08-01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10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491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2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94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3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514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74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13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38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2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Interactive Quiz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297" y="3429000"/>
            <a:ext cx="6636084" cy="2147776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From,</a:t>
            </a:r>
            <a:endParaRPr lang="vi-VN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 </a:t>
            </a:r>
            <a:r>
              <a:rPr lang="vi-VN" dirty="0">
                <a:latin typeface="Aptos" panose="020B0004020202020204" pitchFamily="34" charset="0"/>
              </a:rPr>
              <a:t>Trupalkumar Dharmeshbhai Ukani (200515399)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 </a:t>
            </a:r>
            <a:r>
              <a:rPr lang="vi-VN" dirty="0">
                <a:latin typeface="Aptos" panose="020B0004020202020204" pitchFamily="34" charset="0"/>
              </a:rPr>
              <a:t>Bhargav Taraviya (200518969)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 </a:t>
            </a:r>
            <a:r>
              <a:rPr lang="vi-VN" dirty="0">
                <a:latin typeface="Aptos" panose="020B0004020202020204" pitchFamily="34" charset="0"/>
              </a:rPr>
              <a:t>Yi Xu (200457644) </a:t>
            </a:r>
            <a:endParaRPr lang="en-US" dirty="0">
              <a:latin typeface="Aptos" panose="020B0004020202020204" pitchFamily="34" charset="0"/>
            </a:endParaRPr>
          </a:p>
          <a:p>
            <a:endParaRPr lang="en-US" b="1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31</a:t>
            </a:r>
            <a:r>
              <a:rPr lang="en-US" baseline="30000" dirty="0">
                <a:latin typeface="Arial"/>
                <a:cs typeface="Arial"/>
              </a:rPr>
              <a:t>st</a:t>
            </a:r>
            <a:r>
              <a:rPr lang="en-US" dirty="0">
                <a:latin typeface="Arial"/>
                <a:cs typeface="Arial"/>
              </a:rPr>
              <a:t> July 2024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3101788" y="5838094"/>
            <a:ext cx="2868705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Software Testing and Validation (ENSE 375)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E174-9A20-A91B-838E-AED1DFE06160}"/>
              </a:ext>
            </a:extLst>
          </p:cNvPr>
          <p:cNvSpPr txBox="1"/>
          <p:nvPr/>
        </p:nvSpPr>
        <p:spPr>
          <a:xfrm>
            <a:off x="820228" y="717224"/>
            <a:ext cx="6750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ptos" panose="020B0004020202020204" pitchFamily="34" charset="0"/>
              </a:rPr>
              <a:t>Software Testing and Validation (ENSE 375)</a:t>
            </a:r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Testing and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9F320-5B8F-8696-6BAC-69B518FB05C4}"/>
              </a:ext>
            </a:extLst>
          </p:cNvPr>
          <p:cNvSpPr txBox="1"/>
          <p:nvPr/>
        </p:nvSpPr>
        <p:spPr>
          <a:xfrm>
            <a:off x="871870" y="1293136"/>
            <a:ext cx="10217888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u="sng" dirty="0">
                <a:latin typeface="Aptos" panose="020B0004020202020204" pitchFamily="34" charset="0"/>
              </a:rPr>
              <a:t>Test Requirements for Each Testing Technique</a:t>
            </a:r>
            <a:r>
              <a:rPr lang="vi-VN" dirty="0">
                <a:latin typeface="Aptos" panose="020B0004020202020204" pitchFamily="34" charset="0"/>
              </a:rPr>
              <a:t>:</a:t>
            </a:r>
            <a:endParaRPr lang="en-US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vi-VN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vi-VN" b="1" dirty="0">
                <a:latin typeface="Aptos" panose="020B0004020202020204" pitchFamily="34" charset="0"/>
              </a:rPr>
              <a:t>Boundary Value Testing</a:t>
            </a:r>
            <a:r>
              <a:rPr lang="vi-VN" dirty="0">
                <a:latin typeface="Aptos" panose="020B0004020202020204" pitchFamily="34" charset="0"/>
              </a:rPr>
              <a:t>: Ensure the system handles edge cases for username and password lengths.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vi-VN" b="1" dirty="0">
                <a:latin typeface="Aptos" panose="020B0004020202020204" pitchFamily="34" charset="0"/>
              </a:rPr>
              <a:t>Equivalence Class Testing</a:t>
            </a:r>
            <a:r>
              <a:rPr lang="vi-VN" dirty="0">
                <a:latin typeface="Aptos" panose="020B0004020202020204" pitchFamily="34" charset="0"/>
              </a:rPr>
              <a:t>: Validate consistent processing of valid and invalid inputs.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vi-VN" b="1" dirty="0">
                <a:latin typeface="Aptos" panose="020B0004020202020204" pitchFamily="34" charset="0"/>
              </a:rPr>
              <a:t>Decision Tables Testing</a:t>
            </a:r>
            <a:r>
              <a:rPr lang="vi-VN" dirty="0">
                <a:latin typeface="Aptos" panose="020B0004020202020204" pitchFamily="34" charset="0"/>
              </a:rPr>
              <a:t>: Verify correct system behavior under various input combinations.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vi-VN" b="1" dirty="0">
                <a:latin typeface="Aptos" panose="020B0004020202020204" pitchFamily="34" charset="0"/>
              </a:rPr>
              <a:t>State Transition Testing</a:t>
            </a:r>
            <a:r>
              <a:rPr lang="vi-VN" dirty="0">
                <a:latin typeface="Aptos" panose="020B0004020202020204" pitchFamily="34" charset="0"/>
              </a:rPr>
              <a:t>: Ensure proper transitions between different states (e.g., login/logout).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vi-VN" b="1" dirty="0">
                <a:latin typeface="Aptos" panose="020B0004020202020204" pitchFamily="34" charset="0"/>
              </a:rPr>
              <a:t>Use Case Testing</a:t>
            </a:r>
            <a:r>
              <a:rPr lang="vi-VN" dirty="0">
                <a:latin typeface="Aptos" panose="020B0004020202020204" pitchFamily="34" charset="0"/>
              </a:rPr>
              <a:t>: Test typical user scenarios like creating, taking, and scoring quizzes.</a:t>
            </a:r>
            <a:endParaRPr lang="en-US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Testing and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9F320-5B8F-8696-6BAC-69B518FB05C4}"/>
              </a:ext>
            </a:extLst>
          </p:cNvPr>
          <p:cNvSpPr txBox="1"/>
          <p:nvPr/>
        </p:nvSpPr>
        <p:spPr>
          <a:xfrm>
            <a:off x="668019" y="1186810"/>
            <a:ext cx="9952074" cy="545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Aptos" panose="020B0004020202020204" pitchFamily="34" charset="0"/>
              </a:rPr>
              <a:t>Test Cases to Satisfy the Test Requirements</a:t>
            </a:r>
            <a:r>
              <a:rPr lang="en-US" u="sng" dirty="0">
                <a:latin typeface="Aptos" panose="020B0004020202020204" pitchFamily="34" charset="0"/>
              </a:rPr>
              <a:t>: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Boundary Value Testing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Usernames: Test 0,1, 2,14, 15, 16 characters.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Passwords: Test   5 ,6,7, 14, 15, 16 characters.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Equivalence Class Testing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Usernames: Valid (1-15), Invalid (&lt;1, &gt;15).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Passwords: Valid (6-15), Invalid (&lt;6, &gt;15).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Decision Tables Testing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Login: Combinations of valid/invalid usernames and passwords.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State Transition Testing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Verify login and logout transitions.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Use Case Testing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Create quiz, take quiz, receive feedback.</a:t>
            </a:r>
          </a:p>
          <a:p>
            <a:pPr>
              <a:lnSpc>
                <a:spcPct val="15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30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Testing and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9F320-5B8F-8696-6BAC-69B518FB05C4}"/>
              </a:ext>
            </a:extLst>
          </p:cNvPr>
          <p:cNvSpPr txBox="1"/>
          <p:nvPr/>
        </p:nvSpPr>
        <p:spPr>
          <a:xfrm>
            <a:off x="668019" y="1694647"/>
            <a:ext cx="8273962" cy="3468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>
                <a:latin typeface="Aptos" panose="020B0004020202020204" pitchFamily="34" charset="0"/>
              </a:rPr>
              <a:t>Testing Results</a:t>
            </a:r>
            <a:r>
              <a:rPr lang="en-US" sz="2000" u="sng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2000" u="sng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Boundary Value Testing</a:t>
            </a:r>
            <a:r>
              <a:rPr lang="en-US" dirty="0">
                <a:latin typeface="Aptos" panose="020B0004020202020204" pitchFamily="34" charset="0"/>
              </a:rPr>
              <a:t>: Passed, edge cases handled correctly.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Equivalence Class Testing</a:t>
            </a:r>
            <a:r>
              <a:rPr lang="en-US" dirty="0">
                <a:latin typeface="Aptos" panose="020B0004020202020204" pitchFamily="34" charset="0"/>
              </a:rPr>
              <a:t>: Passed, consistent processing of inputs.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Decision Tables Testing</a:t>
            </a:r>
            <a:r>
              <a:rPr lang="en-US" dirty="0">
                <a:latin typeface="Aptos" panose="020B0004020202020204" pitchFamily="34" charset="0"/>
              </a:rPr>
              <a:t>: Passed, correct behavior for all combinations.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State Transition Testing</a:t>
            </a:r>
            <a:r>
              <a:rPr lang="en-US" dirty="0">
                <a:latin typeface="Aptos" panose="020B0004020202020204" pitchFamily="34" charset="0"/>
              </a:rPr>
              <a:t>: Passed, seamless transitions.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Use Case Testing</a:t>
            </a:r>
            <a:r>
              <a:rPr lang="en-US" dirty="0">
                <a:latin typeface="Aptos" panose="020B0004020202020204" pitchFamily="34" charset="0"/>
              </a:rPr>
              <a:t>: Passed, meets user requirements efficiently.</a:t>
            </a:r>
          </a:p>
          <a:p>
            <a:pPr>
              <a:lnSpc>
                <a:spcPct val="15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Testing and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9F320-5B8F-8696-6BAC-69B518FB05C4}"/>
              </a:ext>
            </a:extLst>
          </p:cNvPr>
          <p:cNvSpPr txBox="1"/>
          <p:nvPr/>
        </p:nvSpPr>
        <p:spPr>
          <a:xfrm>
            <a:off x="1959018" y="3007282"/>
            <a:ext cx="8273962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u="sng" dirty="0">
                <a:latin typeface="Aptos" panose="020B0004020202020204" pitchFamily="34" charset="0"/>
              </a:rPr>
              <a:t>DEMO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3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Project Management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Arial" panose="020B0604020202020204" pitchFamily="34" charset="0"/>
              </a:rPr>
              <a:t>Gantt Chart</a:t>
            </a:r>
            <a:endParaRPr lang="en-US" sz="2400" b="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graph with a red blue and black line&#10;&#10;Description automatically generated with medium confidence">
            <a:extLst>
              <a:ext uri="{FF2B5EF4-FFF2-40B4-BE49-F238E27FC236}">
                <a16:creationId xmlns:a16="http://schemas.microsoft.com/office/drawing/2014/main" id="{6665B9F0-90DC-3506-D93D-5A8249EB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" y="2591130"/>
            <a:ext cx="10947038" cy="1675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FA12D-EBC9-8DC3-D49C-3D3C63F03C73}"/>
              </a:ext>
            </a:extLst>
          </p:cNvPr>
          <p:cNvSpPr txBox="1"/>
          <p:nvPr/>
        </p:nvSpPr>
        <p:spPr>
          <a:xfrm>
            <a:off x="587828" y="4553314"/>
            <a:ext cx="10319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critical path is in red, and the slack is the black lines connected to non-critical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Weekends are excluded from the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is integrated throughout the coding process.</a:t>
            </a:r>
          </a:p>
        </p:txBody>
      </p:sp>
    </p:spTree>
    <p:extLst>
      <p:ext uri="{BB962C8B-B14F-4D97-AF65-F5344CB8AC3E}">
        <p14:creationId xmlns:p14="http://schemas.microsoft.com/office/powerpoint/2010/main" val="398850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Conclusion and Future 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Aptos" panose="020B0004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Aptos" panose="020B0004020202020204" pitchFamily="34" charset="0"/>
            </a:endParaRPr>
          </a:p>
          <a:p>
            <a:endParaRPr lang="en-US" sz="2800" dirty="0">
              <a:latin typeface="Aptos" panose="020B0004020202020204" pitchFamily="34" charset="0"/>
            </a:endParaRPr>
          </a:p>
          <a:p>
            <a:endParaRPr lang="en-US" altLang="en-US" sz="3200" dirty="0"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3859-577E-9F08-B2F9-A1780F85FC30}"/>
              </a:ext>
            </a:extLst>
          </p:cNvPr>
          <p:cNvSpPr txBox="1"/>
          <p:nvPr/>
        </p:nvSpPr>
        <p:spPr>
          <a:xfrm>
            <a:off x="789541" y="1293136"/>
            <a:ext cx="10271052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ptos" panose="020B0004020202020204" pitchFamily="34" charset="0"/>
              </a:rPr>
              <a:t>Conclusion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The ENSE 375 project taught us how to design and develop software step-by-step, enhancing our understanding of software testing through practical application.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We achieved several key design functions and objectives,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 login system that distinguishes between admins and regular users.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Admin capabilities to create, delete, edit, and view quizzes.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 quiz system that supports adding questions with multiple options.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 testing system that provides notifications to users.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User functionalities to take quizzes and view results.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ptos" panose="020B0004020202020204" pitchFamily="34" charset="0"/>
              </a:rPr>
              <a:t>Future Work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Implement a graphical user interface (GUI) for an enhanced user experience.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Add animations related to quiz scores for better engagement.</a:t>
            </a:r>
          </a:p>
          <a:p>
            <a:pPr>
              <a:lnSpc>
                <a:spcPct val="150000"/>
              </a:lnSpc>
            </a:pPr>
            <a:endParaRPr lang="gu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8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628D-FE97-20F8-935A-2C33215FF9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16" y="2682640"/>
            <a:ext cx="6923567" cy="746360"/>
          </a:xfrm>
        </p:spPr>
        <p:txBody>
          <a:bodyPr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Thank you!</a:t>
            </a:r>
            <a:endParaRPr lang="gu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  <a:cs typeface="Arial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  <a:cs typeface="Arial"/>
              </a:rPr>
              <a:t>Problem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  <a:cs typeface="Arial"/>
              </a:rPr>
              <a:t>Design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  <a:cs typeface="Arial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  <a:cs typeface="Arial"/>
              </a:rPr>
              <a:t>Testing and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Conclusion and Future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8E63B-8234-2DA6-D92F-448CE6C387CB}"/>
              </a:ext>
            </a:extLst>
          </p:cNvPr>
          <p:cNvSpPr txBox="1"/>
          <p:nvPr/>
        </p:nvSpPr>
        <p:spPr>
          <a:xfrm>
            <a:off x="984876" y="1382286"/>
            <a:ext cx="1022224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This project focuses on designing and developing the Interactive Quiz System, a Java-based application for creating and managing quizzes. </a:t>
            </a:r>
            <a:r>
              <a:rPr lang="en-CA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It is evident that a wide range of users will benefit from improved management of quizzes provided by the Online Quiz System, which focuses on a simple, efficient, and accessible service.</a:t>
            </a:r>
          </a:p>
          <a:p>
            <a:endParaRPr lang="en-US" sz="2000" dirty="0">
              <a:latin typeface="Aptos" panose="020B0004020202020204" pitchFamily="34" charset="0"/>
            </a:endParaRPr>
          </a:p>
          <a:p>
            <a:r>
              <a:rPr lang="en-US" sz="2000" dirty="0">
                <a:latin typeface="Aptos" panose="020B0004020202020204" pitchFamily="34" charset="0"/>
              </a:rPr>
              <a:t>Our goal is to simplify the quiz administration process, allowing users to easily create, manage, and take quizzes.</a:t>
            </a:r>
          </a:p>
          <a:p>
            <a:endParaRPr lang="en-US" sz="2000" dirty="0">
              <a:latin typeface="Aptos" panose="020B0004020202020204" pitchFamily="34" charset="0"/>
            </a:endParaRPr>
          </a:p>
          <a:p>
            <a:r>
              <a:rPr lang="en-US" sz="2000" b="1" dirty="0">
                <a:latin typeface="Aptos" panose="020B0004020202020204" pitchFamily="34" charset="0"/>
              </a:rPr>
              <a:t>Rationale: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Traditional paper quizzes are time-consuming for feedback and hard to save for long periods.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Motivation to provide an efficient and effective quiz management system that benefits users.</a:t>
            </a:r>
            <a:endParaRPr lang="gu-IN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Problem Definition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30000"/>
              </a:spcBef>
              <a:buSzPct val="85000"/>
              <a:buNone/>
            </a:pPr>
            <a:endParaRPr lang="en-US" sz="2400" b="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FF2A8-D145-C2E3-B782-D60977818008}"/>
              </a:ext>
            </a:extLst>
          </p:cNvPr>
          <p:cNvSpPr txBox="1"/>
          <p:nvPr/>
        </p:nvSpPr>
        <p:spPr>
          <a:xfrm>
            <a:off x="789540" y="1293136"/>
            <a:ext cx="10612918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Aptos" panose="020B0004020202020204" pitchFamily="34" charset="0"/>
              </a:rPr>
              <a:t>Issues with Traditional Methods</a:t>
            </a:r>
            <a:r>
              <a:rPr lang="en-US" u="sng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 Inconvenience</a:t>
            </a:r>
            <a:r>
              <a:rPr lang="en-US" dirty="0">
                <a:latin typeface="Aptos" panose="020B0004020202020204" pitchFamily="34" charset="0"/>
              </a:rPr>
              <a:t>: Manual distribution and evaluation of paper-based quizzes is labor-intensive and error-prone.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 Limited Accessibility</a:t>
            </a:r>
            <a:r>
              <a:rPr lang="en-US" dirty="0">
                <a:latin typeface="Aptos" panose="020B0004020202020204" pitchFamily="34" charset="0"/>
              </a:rPr>
              <a:t>: Traditional methods do not support remote access and management, hindering flexibility.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 Complexity</a:t>
            </a:r>
            <a:r>
              <a:rPr lang="en-US" dirty="0">
                <a:latin typeface="Aptos" panose="020B0004020202020204" pitchFamily="34" charset="0"/>
              </a:rPr>
              <a:t>: Existing digital solutions are often complex and not user-friendly.</a:t>
            </a:r>
          </a:p>
          <a:p>
            <a:pPr>
              <a:lnSpc>
                <a:spcPct val="150000"/>
              </a:lnSpc>
            </a:pPr>
            <a:endParaRPr lang="en-US" b="1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latin typeface="Aptos" panose="020B0004020202020204" pitchFamily="34" charset="0"/>
              </a:rPr>
              <a:t>Benefits of a Digital Solution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Improved Efficiency</a:t>
            </a:r>
            <a:r>
              <a:rPr lang="en-US" dirty="0">
                <a:latin typeface="Aptos" panose="020B0004020202020204" pitchFamily="34" charset="0"/>
              </a:rPr>
              <a:t>: Easy quiz creation, distribution, and evaluation.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User-Friendly Interface</a:t>
            </a:r>
            <a:r>
              <a:rPr lang="en-US" dirty="0">
                <a:latin typeface="Aptos" panose="020B0004020202020204" pitchFamily="34" charset="0"/>
              </a:rPr>
              <a:t>: Simplifies quiz management.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ptos" panose="020B0004020202020204" pitchFamily="34" charset="0"/>
              </a:rPr>
              <a:t>Immediate Result</a:t>
            </a:r>
            <a:r>
              <a:rPr lang="en-US" dirty="0">
                <a:latin typeface="Aptos" panose="020B0004020202020204" pitchFamily="34" charset="0"/>
              </a:rPr>
              <a:t>: Provides result immediately after the completion of the quiz.</a:t>
            </a:r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Design Requirements - Functions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557204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Edit Quiz: Users can modify existing quizzes, including updating quiz name and questions.</a:t>
            </a:r>
          </a:p>
          <a:p>
            <a:r>
              <a:rPr lang="en-US" sz="32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Create Quiz: Users can create new quizzes by adding various types of questions.</a:t>
            </a: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Delete Quiz: Users can remove existing quizzes from the system.</a:t>
            </a: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Add Question: Users can add new questions to quizzes, with different question types such as multiple choice and true/false.</a:t>
            </a: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Edit Question: Users can update the content of existing questions in the quiz.</a:t>
            </a: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Take Quiz: Users can participate in quizzes. The questions will be presented</a:t>
            </a:r>
            <a:r>
              <a:rPr lang="en-CA" sz="2000" dirty="0">
                <a:solidFill>
                  <a:srgbClr val="1F2328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 answers chosen by users will be recorded.</a:t>
            </a:r>
          </a:p>
          <a:p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Score Quiz: Automatically calculate and display score immediately after finishing the quiz, providing immediate feedback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Design Requirements - Objectives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549348" y="1452624"/>
            <a:ext cx="10974632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User-Friendly:  The system should provide an intuitive and easy-to-navigate interface to improve user interaction and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Efficient:  The system should ensure a smooth and seamless user experience without causing errors.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Responsive:  The system should offer real-time scoring and immediate feedback upon quiz completion.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Reliable:  The system should function correctly and consistently under normal usage conditions, maintaining data integrity and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Maintainable:  The system should be designed with clean and modular code, facilitating easy maintenance and future enhancements.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Secure:  The system should store user data and quiz content securely to prevent unauthorized access and ensure data privacy.</a:t>
            </a:r>
          </a:p>
          <a:p>
            <a:pPr marL="2444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rgbClr val="1F2328"/>
              </a:solidFill>
              <a:effectLst/>
              <a:highlight>
                <a:srgbClr val="FFFFFF"/>
              </a:highlight>
              <a:uLnTx/>
              <a:uFillTx/>
              <a:latin typeface="Aptos" panose="020B00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ptos" panose="020B0004020202020204" pitchFamily="34" charset="0"/>
                <a:cs typeface="Arial"/>
              </a:rPr>
              <a:t>Design Requirements - Constraints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549348" y="1899192"/>
            <a:ext cx="10974632" cy="26940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Economic factors: Since there is no budgets for this project, we will keep this project in a small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Regulatory compliance: Users are required to sign in to the system for using the service, and we will prevent personal account information from leaking.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Reliability: The quiz system can be maintained and manage</a:t>
            </a:r>
            <a:r>
              <a:rPr lang="en-CA" sz="2000" dirty="0">
                <a:solidFill>
                  <a:srgbClr val="1F2328"/>
                </a:solidFill>
                <a:highlight>
                  <a:srgbClr val="FFFFFF"/>
                </a:highlight>
                <a:latin typeface="Gill Sans MT" panose="020B0502020104020203" pitchFamily="34" charset="77"/>
              </a:rPr>
              <a:t>d </a:t>
            </a: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to ensure an excellent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Ethics:  The grading criteria for the quizzes are equal for all users.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rgbClr val="1F2328"/>
              </a:solidFill>
              <a:effectLst/>
              <a:highlight>
                <a:srgbClr val="FFFFFF"/>
              </a:highlight>
              <a:uLnTx/>
              <a:uFillTx/>
              <a:latin typeface="Aptos" panose="020B00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30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 – 1 &amp; 2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B65B-7F01-0753-0532-64125B03962B}"/>
              </a:ext>
            </a:extLst>
          </p:cNvPr>
          <p:cNvSpPr txBox="1"/>
          <p:nvPr/>
        </p:nvSpPr>
        <p:spPr>
          <a:xfrm>
            <a:off x="789542" y="1293137"/>
            <a:ext cx="10612918" cy="504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Aptos" panose="020B0004020202020204" pitchFamily="34" charset="0"/>
              </a:rPr>
              <a:t>Solution 1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Application Design</a:t>
            </a:r>
            <a:r>
              <a:rPr lang="en-US" sz="1500" dirty="0">
                <a:latin typeface="Aptos" panose="020B0004020202020204" pitchFamily="34" charset="0"/>
              </a:rPr>
              <a:t>: Basic structure focusing on essential functionalities such as a login system, adding quizzes, deleting quizzes, and viewing all quizzes.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Analysis</a:t>
            </a:r>
            <a:r>
              <a:rPr lang="en-US" sz="1500" dirty="0">
                <a:latin typeface="Aptos" panose="020B0004020202020204" pitchFamily="34" charset="0"/>
              </a:rPr>
              <a:t>: Supported only adding quizzes without the ability to add questions and answers, making the system incomplete and unmanageable through a CLI.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Reason for Rejection</a:t>
            </a:r>
            <a:r>
              <a:rPr lang="en-US" sz="1500" dirty="0">
                <a:latin typeface="Aptos" panose="020B0004020202020204" pitchFamily="34" charset="0"/>
              </a:rPr>
              <a:t>: Significant drawbacks and unmanageable for multiple users and quizzes.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latin typeface="Aptos" panose="020B0004020202020204" pitchFamily="34" charset="0"/>
              </a:rPr>
              <a:t>Solution 2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Application Design</a:t>
            </a:r>
            <a:r>
              <a:rPr lang="en-US" sz="1500" dirty="0">
                <a:latin typeface="Aptos" panose="020B0004020202020204" pitchFamily="34" charset="0"/>
              </a:rPr>
              <a:t>: Included login system identifying admins and regular users, added functionalities for creating, editing, deleting, and managing quizzes.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Analysis</a:t>
            </a:r>
            <a:r>
              <a:rPr lang="en-US" sz="1500" dirty="0">
                <a:latin typeface="Aptos" panose="020B0004020202020204" pitchFamily="34" charset="0"/>
              </a:rPr>
              <a:t>: Improved over Solution 1 but had limitations without input validations, leading to potential risks and poor user experience.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Aptos" panose="020B0004020202020204" pitchFamily="34" charset="0"/>
              </a:rPr>
              <a:t>Reason for Rejection</a:t>
            </a:r>
            <a:r>
              <a:rPr lang="en-US" sz="1500" dirty="0">
                <a:latin typeface="Aptos" panose="020B0004020202020204" pitchFamily="34" charset="0"/>
              </a:rPr>
              <a:t>: Required further enhancement for better usability and validation.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 – Final Solution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2456121"/>
            <a:ext cx="10734440" cy="3157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56564D-692C-46E6-78AE-25498D34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32594"/>
              </p:ext>
            </p:extLst>
          </p:nvPr>
        </p:nvGraphicFramePr>
        <p:xfrm>
          <a:off x="614029" y="3266231"/>
          <a:ext cx="10963940" cy="2804160"/>
        </p:xfrm>
        <a:graphic>
          <a:graphicData uri="http://schemas.openxmlformats.org/drawingml/2006/table">
            <a:tbl>
              <a:tblPr/>
              <a:tblGrid>
                <a:gridCol w="2740985">
                  <a:extLst>
                    <a:ext uri="{9D8B030D-6E8A-4147-A177-3AD203B41FA5}">
                      <a16:colId xmlns:a16="http://schemas.microsoft.com/office/drawing/2014/main" val="3824366527"/>
                    </a:ext>
                  </a:extLst>
                </a:gridCol>
                <a:gridCol w="2740985">
                  <a:extLst>
                    <a:ext uri="{9D8B030D-6E8A-4147-A177-3AD203B41FA5}">
                      <a16:colId xmlns:a16="http://schemas.microsoft.com/office/drawing/2014/main" val="517929610"/>
                    </a:ext>
                  </a:extLst>
                </a:gridCol>
                <a:gridCol w="2740985">
                  <a:extLst>
                    <a:ext uri="{9D8B030D-6E8A-4147-A177-3AD203B41FA5}">
                      <a16:colId xmlns:a16="http://schemas.microsoft.com/office/drawing/2014/main" val="2468395397"/>
                    </a:ext>
                  </a:extLst>
                </a:gridCol>
                <a:gridCol w="2740985">
                  <a:extLst>
                    <a:ext uri="{9D8B030D-6E8A-4147-A177-3AD203B41FA5}">
                      <a16:colId xmlns:a16="http://schemas.microsoft.com/office/drawing/2014/main" val="2224935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vi-VN" sz="1700" b="1" dirty="0">
                          <a:latin typeface="Aptos" panose="020B0004020202020204" pitchFamily="34" charset="0"/>
                        </a:rPr>
                        <a:t>Functionalities/Solutions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700" b="1" dirty="0">
                          <a:latin typeface="Aptos" panose="020B0004020202020204" pitchFamily="34" charset="0"/>
                        </a:rPr>
                        <a:t>Solution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700" b="1" dirty="0">
                          <a:latin typeface="Aptos" panose="020B0004020202020204" pitchFamily="34" charset="0"/>
                        </a:rPr>
                        <a:t>Solution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700" b="1" dirty="0">
                          <a:latin typeface="Aptos" panose="020B0004020202020204" pitchFamily="34" charset="0"/>
                        </a:rPr>
                        <a:t>Final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139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Login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 dirty="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93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Admin and User Separation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gu-IN" sz="17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562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Quiz Creation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7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Quiz Deletion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 dirty="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84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Quiz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gu-IN" sz="170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65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Quiz Edition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gu-IN" sz="170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3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sz="1700">
                          <a:latin typeface="Aptos" panose="020B0004020202020204" pitchFamily="34" charset="0"/>
                        </a:rPr>
                        <a:t>Input 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gu-IN" sz="170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gu-IN" sz="170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gu-IN" sz="1700" dirty="0">
                          <a:latin typeface="Aptos" panose="020B0004020202020204" pitchFamily="34" charset="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6323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CDDC86F-2346-7653-E857-DFDF754A9A67}"/>
              </a:ext>
            </a:extLst>
          </p:cNvPr>
          <p:cNvSpPr txBox="1"/>
          <p:nvPr/>
        </p:nvSpPr>
        <p:spPr>
          <a:xfrm>
            <a:off x="614029" y="1293136"/>
            <a:ext cx="10666908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>
                <a:latin typeface="Aptos" panose="020B0004020202020204" pitchFamily="34" charset="0"/>
              </a:rPr>
              <a:t>Application Design</a:t>
            </a:r>
            <a:r>
              <a:rPr lang="en-US" sz="1600" dirty="0">
                <a:latin typeface="Aptos" panose="020B0004020202020204" pitchFamily="34" charset="0"/>
              </a:rPr>
              <a:t>: Comprehensive functionality for an online quiz system, with validations for username and password. Admins see error messages if any issues exist.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Aptos" panose="020B0004020202020204" pitchFamily="34" charset="0"/>
              </a:rPr>
              <a:t>Analysis</a:t>
            </a:r>
            <a:r>
              <a:rPr lang="en-US" sz="1600" dirty="0">
                <a:latin typeface="Aptos" panose="020B0004020202020204" pitchFamily="34" charset="0"/>
              </a:rPr>
              <a:t>: Addressed limitations of previous solutions, providing a complete feature set with improved user experience.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Aptos" panose="020B0004020202020204" pitchFamily="34" charset="0"/>
              </a:rPr>
              <a:t>Comparison of Solutions</a:t>
            </a:r>
            <a:r>
              <a:rPr lang="en-US" sz="1600" dirty="0">
                <a:latin typeface="Aptos" panose="020B00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26195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13779</TotalTime>
  <Words>1257</Words>
  <Application>Microsoft Office PowerPoint</Application>
  <PresentationFormat>Widescreen</PresentationFormat>
  <Paragraphs>170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Gill Sans MT</vt:lpstr>
      <vt:lpstr>Office Theme</vt:lpstr>
      <vt:lpstr>Interactive Quiz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Bhargav Taraviya</cp:lastModifiedBy>
  <cp:revision>1269</cp:revision>
  <cp:lastPrinted>2023-05-16T09:29:54Z</cp:lastPrinted>
  <dcterms:created xsi:type="dcterms:W3CDTF">2023-02-16T16:25:29Z</dcterms:created>
  <dcterms:modified xsi:type="dcterms:W3CDTF">2024-08-01T19:02:15Z</dcterms:modified>
</cp:coreProperties>
</file>